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3" r:id="rId3"/>
  </p:sldMasterIdLst>
  <p:sldIdLst>
    <p:sldId id="809" r:id="rId4"/>
    <p:sldId id="647" r:id="rId5"/>
    <p:sldId id="287" r:id="rId6"/>
    <p:sldId id="298" r:id="rId7"/>
    <p:sldId id="814" r:id="rId8"/>
    <p:sldId id="286" r:id="rId9"/>
    <p:sldId id="300" r:id="rId10"/>
    <p:sldId id="301" r:id="rId11"/>
    <p:sldId id="813" r:id="rId12"/>
    <p:sldId id="302" r:id="rId13"/>
    <p:sldId id="812" r:id="rId14"/>
    <p:sldId id="259" r:id="rId15"/>
    <p:sldId id="81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281"/>
  </p:normalViewPr>
  <p:slideViewPr>
    <p:cSldViewPr snapToGrid="0" snapToObjects="1">
      <p:cViewPr varScale="1">
        <p:scale>
          <a:sx n="116" d="100"/>
          <a:sy n="116" d="100"/>
        </p:scale>
        <p:origin x="224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BA849-DDEA-4240-BDF8-7C8E3A03FC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636E75-5BF5-6747-B4B4-3E09BD316E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45526-B292-CA42-87DA-7C36233C5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12A11-4097-264A-8BD1-D382454AF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0FED8-851C-124C-A6D9-ABE3FC372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905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65AD0-BA40-6642-ADD7-D36D9E2B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C9EBE9-E47C-F343-928C-7E7C3EF2F6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0124E-02E3-FD41-B1D8-B68DE3C24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8E4D3-5617-2D47-B0CA-B976AC139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09ACA-B0C8-CF4C-91E8-8FC068CFC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418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0C6D1E-B583-4342-B8DE-4073BA88B3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11786D-BA1D-804C-8662-82489A59A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7ED202-AAD9-1741-A8EF-137962B37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CD2B4-6FEC-F84B-9722-D558BB872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C8EA27-BABA-894D-98F2-AA9DF6699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2227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17830-0F53-F441-9194-C4AEE5B4D79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3/8/22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4FFB-830A-BE49-841C-2BC3B5E2BEF2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606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505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5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17830-0F53-F441-9194-C4AEE5B4D79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3/8/22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4FFB-830A-BE49-841C-2BC3B5E2BEF2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846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17830-0F53-F441-9194-C4AEE5B4D79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3/8/22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4FFB-830A-BE49-841C-2BC3B5E2BEF2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4015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504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17830-0F53-F441-9194-C4AEE5B4D79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3/8/22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4FFB-830A-BE49-841C-2BC3B5E2BEF2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831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07AD1-3490-734A-AF2C-183D952FA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1E0C2-C1CA-024C-B8E4-4B5624F2B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CB9108-F7D8-3A4C-96C1-E85CE1E26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C996A-452B-F946-AD26-24267EACB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112DD-18BB-3849-B94D-025BB1330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524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159F-57EE-7D47-98D6-A9A1AD847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F9483D-F30E-AE49-AD7D-F6F498F4B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9B8CA-17E7-1C4D-9746-63B31FD10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EE9EE-2E09-A442-A60F-D58972F9B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016A7-01DD-EA49-963A-5A1C3E7EC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39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9B473-C86F-E943-A4AB-AE5815A10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AF489-E9F5-8547-AE4A-E68AA7C93F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CF42C-41DF-2943-A7C8-5EBEF939C7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8D8C9-F3F7-9C4F-BE19-79754CD6A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DDF64-9ADC-3F4A-8B17-DC9DEE537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FFC90-7AC9-7A43-BCEC-5493014F1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079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772D8-CBE3-4548-9C62-DDDDD317F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1FDA31-9E55-944A-BC51-CD6AD3039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CE2BD7-5C9A-4949-AD1C-60A28600B1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886BA7-791F-3B49-99F4-9F498FFAB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0FFCB0-4676-534C-B0FE-3191C97B80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A4B14F-5606-C74A-9A77-22CEDDCD0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51E68-76FF-6746-8AD9-5BC66E449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E7648D-E762-E34A-8C03-399F87339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04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BCCAA-3D24-744D-B6E4-FD998F95B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7ECE67-D232-C441-95F3-EE0ED4867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263ED3-EF7E-3545-BC7B-1C1EA40BA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1957CE-3109-A34E-B047-52ECDFEFC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54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0B8B31-B73C-CA45-9524-4584602B3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10B92F-615C-C24C-AB10-732BA4557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3EEF2C-5E02-4744-86FD-A9DAA4B8E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466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A0A45-8EDC-7E48-8988-20AE08020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37EEE-7378-7A42-9618-AD85A78EB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60ABD0-BA72-1B4C-B1D5-35E759AF7D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1F898A-BAA7-064C-B24F-688F76694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F15FE-8AFF-8647-B169-08C5014BC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6F1A1-6515-494F-B019-6B437120E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489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A7E42-60E6-F348-BE16-3BFC66D0B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B47988-A3F1-2246-BD3E-40B0E61BA3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B7FBE-2890-3E44-A56A-C72328CC70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0A3F7F-13BC-5E44-93BE-DA8C0A464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73D4BB-EA14-BC42-87D7-2E592ADB2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7C7DE9-70EE-654F-8B1F-98907A52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352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5FE99B-A33D-C441-9535-9667BE0D2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0E1BBC-9E2C-C640-A522-CA77F11C2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BC04DA-39E1-094E-88A7-D81C648237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BF03D-AC31-224B-A8D3-7CAB2DA45955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D64FC-5B21-8E40-82A7-2CFF2E258C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A7E29-9719-1346-B46C-95923CAAD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7779A-DEE2-8445-AABB-6477CE5283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263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70"/>
            <a:fld id="{1D917830-0F53-F441-9194-C4AEE5B4D79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609570"/>
              <a:t>3/8/22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70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70"/>
            <a:fld id="{A6784FFB-830A-BE49-841C-2BC3B5E2BEF2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609570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5712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ctr" defTabSz="6095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8" indent="-457178" algn="l" defTabSz="609570" rtl="0" eaLnBrk="1" latinLnBrk="0" hangingPunct="1">
        <a:spcBef>
          <a:spcPct val="20000"/>
        </a:spcBef>
        <a:buFont typeface="Arial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50" indent="-380981" algn="l" defTabSz="609570" rtl="0" eaLnBrk="1" latinLnBrk="0" hangingPunct="1">
        <a:spcBef>
          <a:spcPct val="20000"/>
        </a:spcBef>
        <a:buFont typeface="Arial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25" indent="-304784" algn="l" defTabSz="60957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493" indent="-304784" algn="l" defTabSz="609570" rtl="0" eaLnBrk="1" latinLnBrk="0" hangingPunct="1">
        <a:spcBef>
          <a:spcPct val="20000"/>
        </a:spcBef>
        <a:buFont typeface="Arial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2" indent="-304784" algn="l" defTabSz="609570" rtl="0" eaLnBrk="1" latinLnBrk="0" hangingPunct="1">
        <a:spcBef>
          <a:spcPct val="20000"/>
        </a:spcBef>
        <a:buFont typeface="Arial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609570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609570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609570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609570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85"/>
            <a:fld id="{1D917830-0F53-F441-9194-C4AEE5B4D792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609585"/>
              <a:t>3/8/22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85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85"/>
            <a:fld id="{A6784FFB-830A-BE49-841C-2BC3B5E2BEF2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609585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8882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</p:sldLayoutIdLst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3378719" y="155149"/>
            <a:ext cx="5434747" cy="61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algn="ctr" defTabSz="609555">
              <a:defRPr/>
            </a:pPr>
            <a:r>
              <a:rPr lang="en-US" sz="3200" b="1" i="1" dirty="0">
                <a:solidFill>
                  <a:srgbClr val="1F497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SGC Open Chemistry Networks</a:t>
            </a:r>
            <a:endParaRPr lang="en-US" sz="3200" b="1" dirty="0">
              <a:solidFill>
                <a:srgbClr val="1F497D"/>
              </a:solidFill>
              <a:effectLst>
                <a:glow rad="101600">
                  <a:prstClr val="white">
                    <a:alpha val="75000"/>
                  </a:prstClr>
                </a:glow>
              </a:effectLst>
              <a:latin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19201" y="1447800"/>
            <a:ext cx="246276" cy="400103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pPr defTabSz="914377" fontAlgn="base"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prstClr val="white"/>
              </a:solidFill>
              <a:latin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7697" y="1029395"/>
            <a:ext cx="10940103" cy="5663083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/>
          <a:p>
            <a:pPr marL="457189" indent="-457189" algn="ctr" defTabSz="609555">
              <a:buFontTx/>
              <a:buAutoNum type="arabicParenR"/>
              <a:defRPr/>
            </a:pPr>
            <a:r>
              <a:rPr lang="en-US" sz="2400" dirty="0">
                <a:solidFill>
                  <a:srgbClr val="4F81BD"/>
                </a:solidFill>
                <a:latin typeface="Calibri"/>
              </a:rPr>
              <a:t>The SGC’s aim: </a:t>
            </a:r>
            <a:r>
              <a:rPr lang="en-US" sz="2400" b="1" dirty="0">
                <a:solidFill>
                  <a:srgbClr val="4F81BD"/>
                </a:solidFill>
                <a:latin typeface="Calibri"/>
              </a:rPr>
              <a:t>500 probes in 5 years</a:t>
            </a:r>
            <a:r>
              <a:rPr lang="en-US" sz="2400" dirty="0">
                <a:solidFill>
                  <a:srgbClr val="4F81BD"/>
                </a:solidFill>
                <a:latin typeface="Calibri"/>
              </a:rPr>
              <a:t>.</a:t>
            </a:r>
          </a:p>
          <a:p>
            <a:pPr marL="457189" indent="-457189" algn="ctr" defTabSz="609555">
              <a:buFontTx/>
              <a:buAutoNum type="arabicParenR"/>
              <a:defRPr/>
            </a:pPr>
            <a:endParaRPr lang="en-US" sz="2400" dirty="0">
              <a:solidFill>
                <a:srgbClr val="4F81BD"/>
              </a:solidFill>
              <a:latin typeface="Calibri"/>
            </a:endParaRPr>
          </a:p>
          <a:p>
            <a:pPr algn="ctr" defTabSz="609555">
              <a:defRPr/>
            </a:pPr>
            <a:r>
              <a:rPr lang="en-US" sz="2400" i="1" dirty="0">
                <a:solidFill>
                  <a:prstClr val="white">
                    <a:lumMod val="50000"/>
                  </a:prstClr>
                </a:solidFill>
                <a:latin typeface="Calibri"/>
              </a:rPr>
              <a:t>In the last 10 years the SGC has delivered 200 probes. Those came mostly from </a:t>
            </a:r>
            <a:r>
              <a:rPr lang="en-US" sz="2400" i="1" dirty="0" err="1">
                <a:solidFill>
                  <a:prstClr val="white">
                    <a:lumMod val="50000"/>
                  </a:prstClr>
                </a:solidFill>
                <a:latin typeface="Calibri"/>
              </a:rPr>
              <a:t>pharma</a:t>
            </a:r>
            <a:r>
              <a:rPr lang="en-US" sz="2400" i="1" dirty="0">
                <a:solidFill>
                  <a:prstClr val="white">
                    <a:lumMod val="50000"/>
                  </a:prstClr>
                </a:solidFill>
                <a:latin typeface="Calibri"/>
              </a:rPr>
              <a:t> groups, rather than from the wider scientific community. </a:t>
            </a:r>
          </a:p>
          <a:p>
            <a:pPr marL="457189" indent="-457189" algn="ctr" defTabSz="609555">
              <a:buFontTx/>
              <a:buAutoNum type="arabicParenR"/>
              <a:defRPr/>
            </a:pPr>
            <a:endParaRPr lang="en-US" sz="2400" dirty="0">
              <a:solidFill>
                <a:srgbClr val="4F81BD"/>
              </a:solidFill>
              <a:latin typeface="Calibri"/>
            </a:endParaRPr>
          </a:p>
          <a:p>
            <a:pPr algn="ctr" defTabSz="609555">
              <a:defRPr/>
            </a:pPr>
            <a:r>
              <a:rPr lang="en-US" sz="2400" dirty="0">
                <a:solidFill>
                  <a:srgbClr val="4F81BD"/>
                </a:solidFill>
                <a:latin typeface="Calibri"/>
              </a:rPr>
              <a:t>2) The SGC will achieve this more quickly if we can stimulate a major increase in </a:t>
            </a:r>
            <a:r>
              <a:rPr lang="en-US" sz="2400" b="1" dirty="0">
                <a:solidFill>
                  <a:srgbClr val="4F81BD"/>
                </a:solidFill>
                <a:latin typeface="Calibri"/>
              </a:rPr>
              <a:t>open synthetic chemistry</a:t>
            </a:r>
            <a:r>
              <a:rPr lang="en-US" sz="2400" dirty="0">
                <a:solidFill>
                  <a:srgbClr val="4F81BD"/>
                </a:solidFill>
                <a:latin typeface="Calibri"/>
              </a:rPr>
              <a:t> from the broader scientific community.</a:t>
            </a:r>
          </a:p>
          <a:p>
            <a:pPr algn="ctr" defTabSz="609555">
              <a:defRPr/>
            </a:pPr>
            <a:endParaRPr lang="en-US" sz="2400" dirty="0">
              <a:solidFill>
                <a:srgbClr val="4F81BD"/>
              </a:solidFill>
              <a:latin typeface="Calibri"/>
            </a:endParaRPr>
          </a:p>
          <a:p>
            <a:pPr algn="ctr" defTabSz="609555">
              <a:defRPr/>
            </a:pPr>
            <a:r>
              <a:rPr lang="en-US" sz="2400" i="1" dirty="0">
                <a:solidFill>
                  <a:srgbClr val="7F7F7F"/>
                </a:solidFill>
                <a:latin typeface="Calibri"/>
              </a:rPr>
              <a:t>Distributed chemistry on a planetary scale.</a:t>
            </a:r>
          </a:p>
          <a:p>
            <a:pPr algn="ctr" defTabSz="609555">
              <a:defRPr/>
            </a:pPr>
            <a:r>
              <a:rPr lang="en-US" sz="2400" b="1" i="1" dirty="0">
                <a:solidFill>
                  <a:srgbClr val="7F7F7F"/>
                </a:solidFill>
                <a:latin typeface="Calibri"/>
              </a:rPr>
              <a:t>Molecules that are not commercially available</a:t>
            </a:r>
          </a:p>
          <a:p>
            <a:pPr algn="ctr" defTabSz="609555">
              <a:defRPr/>
            </a:pPr>
            <a:endParaRPr lang="en-US" sz="2400" dirty="0">
              <a:solidFill>
                <a:srgbClr val="4F81BD"/>
              </a:solidFill>
              <a:latin typeface="Calibri"/>
            </a:endParaRPr>
          </a:p>
          <a:p>
            <a:pPr algn="ctr" defTabSz="609555">
              <a:defRPr/>
            </a:pPr>
            <a:r>
              <a:rPr lang="en-US" sz="2400" dirty="0">
                <a:solidFill>
                  <a:srgbClr val="4F81BD"/>
                </a:solidFill>
                <a:latin typeface="Calibri"/>
              </a:rPr>
              <a:t>3) The SGC is offering</a:t>
            </a:r>
            <a:r>
              <a:rPr lang="en-US" sz="2400" b="1" i="1" dirty="0">
                <a:solidFill>
                  <a:srgbClr val="4F81BD"/>
                </a:solidFill>
                <a:latin typeface="Calibri"/>
              </a:rPr>
              <a:t> its biology and associated expertise </a:t>
            </a:r>
            <a:r>
              <a:rPr lang="en-US" sz="2400" i="1" dirty="0">
                <a:solidFill>
                  <a:srgbClr val="4F81BD"/>
                </a:solidFill>
                <a:latin typeface="Calibri"/>
              </a:rPr>
              <a:t>to evaluate molecules</a:t>
            </a:r>
          </a:p>
          <a:p>
            <a:pPr algn="ctr" defTabSz="609555">
              <a:defRPr/>
            </a:pPr>
            <a:r>
              <a:rPr lang="en-US" sz="2400" i="1" dirty="0">
                <a:solidFill>
                  <a:srgbClr val="4F81BD"/>
                </a:solidFill>
                <a:latin typeface="Calibri"/>
              </a:rPr>
              <a:t>in exchange for </a:t>
            </a:r>
            <a:r>
              <a:rPr lang="en-US" sz="2400" b="1" i="1" dirty="0">
                <a:solidFill>
                  <a:srgbClr val="4F81BD"/>
                </a:solidFill>
                <a:latin typeface="Calibri"/>
              </a:rPr>
              <a:t>synthetic chemistry</a:t>
            </a:r>
            <a:endParaRPr lang="en-US" sz="2400" b="1" dirty="0">
              <a:solidFill>
                <a:srgbClr val="4F81BD"/>
              </a:solidFill>
              <a:latin typeface="Calibri"/>
            </a:endParaRPr>
          </a:p>
          <a:p>
            <a:pPr algn="ctr" defTabSz="609555">
              <a:defRPr/>
            </a:pPr>
            <a:endParaRPr lang="en-US" sz="2400" dirty="0">
              <a:solidFill>
                <a:srgbClr val="4F81BD"/>
              </a:solidFill>
              <a:latin typeface="Calibri"/>
            </a:endParaRPr>
          </a:p>
          <a:p>
            <a:pPr algn="ctr" defTabSz="609555">
              <a:defRPr/>
            </a:pPr>
            <a:r>
              <a:rPr lang="en-US" sz="2400" i="1" dirty="0">
                <a:solidFill>
                  <a:srgbClr val="7F7F7F"/>
                </a:solidFill>
                <a:latin typeface="Calibri"/>
              </a:rPr>
              <a:t>Work together on science, papers, raising funds.</a:t>
            </a:r>
            <a:endParaRPr lang="en-US" sz="2400" dirty="0">
              <a:solidFill>
                <a:srgbClr val="4F81BD"/>
              </a:solidFill>
              <a:latin typeface="Calibri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7560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5114109" y="155149"/>
            <a:ext cx="1963990" cy="61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algn="ctr" defTabSz="609555"/>
            <a:r>
              <a:rPr lang="en-US" sz="3200" b="1" dirty="0">
                <a:solidFill>
                  <a:srgbClr val="1F497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Resources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9201" y="1447800"/>
            <a:ext cx="246276" cy="400103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pPr defTabSz="914377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2A8A61A-4074-3246-A837-2A819484E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35" y="1286043"/>
            <a:ext cx="3849220" cy="2791247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052859-8845-FC49-B006-9D6FEAF47012}"/>
              </a:ext>
            </a:extLst>
          </p:cNvPr>
          <p:cNvSpPr txBox="1"/>
          <p:nvPr/>
        </p:nvSpPr>
        <p:spPr>
          <a:xfrm>
            <a:off x="74954" y="4735739"/>
            <a:ext cx="5315385" cy="1661987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/>
          <a:p>
            <a:pPr algn="ctr" defTabSz="609555"/>
            <a:r>
              <a:rPr lang="en-US" sz="2000" b="1" dirty="0">
                <a:solidFill>
                  <a:srgbClr val="4F81BD"/>
                </a:solidFill>
                <a:latin typeface="Calibri"/>
              </a:rPr>
              <a:t>Electronic Lab Notebook</a:t>
            </a: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Everything publicly viewable</a:t>
            </a: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Intuitive interface</a:t>
            </a: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SGC can invite people to sign up, to contribute</a:t>
            </a: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Currently freely provided</a:t>
            </a:r>
          </a:p>
        </p:txBody>
      </p:sp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B4B579E-5F48-1740-BF3D-067181C17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339" y="1222335"/>
            <a:ext cx="5969000" cy="336550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C832C5E-024D-9B43-9B82-4714BD4C2A15}"/>
              </a:ext>
            </a:extLst>
          </p:cNvPr>
          <p:cNvSpPr txBox="1"/>
          <p:nvPr/>
        </p:nvSpPr>
        <p:spPr>
          <a:xfrm>
            <a:off x="5945180" y="4735738"/>
            <a:ext cx="5315385" cy="1661987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/>
          <a:p>
            <a:pPr algn="ctr" defTabSz="609555"/>
            <a:r>
              <a:rPr lang="en-US" sz="2000" b="1" dirty="0">
                <a:solidFill>
                  <a:srgbClr val="4F81BD"/>
                </a:solidFill>
                <a:latin typeface="Calibri"/>
              </a:rPr>
              <a:t>Possibly CDD Vault for Molecule Data</a:t>
            </a: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Everything </a:t>
            </a:r>
            <a:r>
              <a:rPr lang="en-US" sz="2000" b="1" dirty="0">
                <a:solidFill>
                  <a:srgbClr val="4F81BD"/>
                </a:solidFill>
                <a:latin typeface="Calibri"/>
              </a:rPr>
              <a:t>not</a:t>
            </a:r>
            <a:r>
              <a:rPr lang="en-US" sz="2000" dirty="0">
                <a:solidFill>
                  <a:srgbClr val="4F81BD"/>
                </a:solidFill>
                <a:latin typeface="Calibri"/>
              </a:rPr>
              <a:t> publicly viewable by default</a:t>
            </a: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(so probably won’t work)</a:t>
            </a: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SGC can invite people to sign up, to contribute</a:t>
            </a: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Currently freely provided</a:t>
            </a:r>
          </a:p>
        </p:txBody>
      </p:sp>
    </p:spTree>
    <p:extLst>
      <p:ext uri="{BB962C8B-B14F-4D97-AF65-F5344CB8AC3E}">
        <p14:creationId xmlns:p14="http://schemas.microsoft.com/office/powerpoint/2010/main" val="3681705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2596602" y="155149"/>
            <a:ext cx="6999022" cy="61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algn="ctr" defTabSz="609555"/>
            <a:r>
              <a:rPr lang="en-US" sz="3200" b="1" dirty="0">
                <a:solidFill>
                  <a:srgbClr val="1F497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Open Online Strategy Meetings Starting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9201" y="1447800"/>
            <a:ext cx="246276" cy="400103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pPr defTabSz="914377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0FCF68F4-51CB-0B49-A674-88F3C5146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60" y="1028733"/>
            <a:ext cx="6874933" cy="4605867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Picture 6" descr="Graphical user interface, Teams&#10;&#10;Description automatically generated">
            <a:extLst>
              <a:ext uri="{FF2B5EF4-FFF2-40B4-BE49-F238E27FC236}">
                <a16:creationId xmlns:a16="http://schemas.microsoft.com/office/drawing/2014/main" id="{FC90C565-0CCB-8A47-AD07-41EFAE0E2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776" y="1988840"/>
            <a:ext cx="7586133" cy="4436533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5C7920-419E-F046-AD0E-0C17CD6C6DA7}"/>
              </a:ext>
            </a:extLst>
          </p:cNvPr>
          <p:cNvSpPr txBox="1"/>
          <p:nvPr/>
        </p:nvSpPr>
        <p:spPr>
          <a:xfrm>
            <a:off x="5135894" y="6458979"/>
            <a:ext cx="5985934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sz="1333" dirty="0">
                <a:solidFill>
                  <a:prstClr val="white">
                    <a:lumMod val="50000"/>
                  </a:prstClr>
                </a:solidFill>
                <a:latin typeface="Arial" charset="0"/>
              </a:rPr>
              <a:t>https://</a:t>
            </a:r>
            <a:r>
              <a:rPr lang="en-US" sz="1333" dirty="0" err="1">
                <a:solidFill>
                  <a:prstClr val="white">
                    <a:lumMod val="50000"/>
                  </a:prstClr>
                </a:solidFill>
                <a:latin typeface="Arial" charset="0"/>
              </a:rPr>
              <a:t>github.com</a:t>
            </a:r>
            <a:r>
              <a:rPr lang="en-US" sz="1333" dirty="0">
                <a:solidFill>
                  <a:prstClr val="white">
                    <a:lumMod val="50000"/>
                  </a:prstClr>
                </a:solidFill>
                <a:latin typeface="Arial" charset="0"/>
              </a:rPr>
              <a:t>/</a:t>
            </a:r>
            <a:r>
              <a:rPr lang="en-US" sz="1333" dirty="0" err="1">
                <a:solidFill>
                  <a:prstClr val="white">
                    <a:lumMod val="50000"/>
                  </a:prstClr>
                </a:solidFill>
                <a:latin typeface="Arial" charset="0"/>
              </a:rPr>
              <a:t>opensourceantibiotics</a:t>
            </a:r>
            <a:r>
              <a:rPr lang="en-US" sz="1333" dirty="0">
                <a:solidFill>
                  <a:prstClr val="white">
                    <a:lumMod val="50000"/>
                  </a:prstClr>
                </a:solidFill>
                <a:latin typeface="Arial" charset="0"/>
              </a:rPr>
              <a:t>/Series-2-Diarylimidazoles/issues/34</a:t>
            </a:r>
          </a:p>
        </p:txBody>
      </p:sp>
    </p:spTree>
    <p:extLst>
      <p:ext uri="{BB962C8B-B14F-4D97-AF65-F5344CB8AC3E}">
        <p14:creationId xmlns:p14="http://schemas.microsoft.com/office/powerpoint/2010/main" val="1013758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01879" y="0"/>
            <a:ext cx="87882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>
                <a:solidFill>
                  <a:schemeClr val="accent2"/>
                </a:solidFill>
              </a:rPr>
              <a:t>Open Chemistry Networks (OCN) Summary Update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32190" y="460316"/>
            <a:ext cx="11127619" cy="623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900" b="1" i="1" dirty="0">
                <a:solidFill>
                  <a:schemeClr val="accent1">
                    <a:lumMod val="75000"/>
                  </a:schemeClr>
                </a:solidFill>
              </a:rPr>
              <a:t>DONE</a:t>
            </a:r>
          </a:p>
          <a:p>
            <a:pPr marL="457200" indent="-457200">
              <a:buAutoNum type="arabicParenR"/>
            </a:pPr>
            <a:r>
              <a:rPr lang="en-GB" sz="1900" dirty="0"/>
              <a:t>Lab</a:t>
            </a:r>
            <a:r>
              <a:rPr lang="en-GB" sz="1900" b="1" dirty="0"/>
              <a:t> notebook </a:t>
            </a:r>
            <a:r>
              <a:rPr lang="en-GB" sz="1900" dirty="0"/>
              <a:t>set up for contributors (</a:t>
            </a:r>
            <a:r>
              <a:rPr lang="en-GB" sz="1900" dirty="0" err="1"/>
              <a:t>Labarchives</a:t>
            </a:r>
            <a:r>
              <a:rPr lang="en-GB" sz="1900" dirty="0"/>
              <a:t>, SGC-branded).</a:t>
            </a:r>
          </a:p>
          <a:p>
            <a:pPr marL="457200" indent="-457200">
              <a:buAutoNum type="arabicParenR"/>
            </a:pPr>
            <a:r>
              <a:rPr lang="en-GB" sz="1900" dirty="0"/>
              <a:t>Main </a:t>
            </a:r>
            <a:r>
              <a:rPr lang="en-GB" sz="1900" b="1" dirty="0"/>
              <a:t>websites</a:t>
            </a:r>
            <a:r>
              <a:rPr lang="en-GB" sz="1900" dirty="0"/>
              <a:t> up (e.g., https://</a:t>
            </a:r>
            <a:r>
              <a:rPr lang="en-GB" sz="1900" dirty="0" err="1"/>
              <a:t>www.thesgc.org</a:t>
            </a:r>
            <a:r>
              <a:rPr lang="en-GB" sz="1900" dirty="0"/>
              <a:t>/</a:t>
            </a:r>
            <a:r>
              <a:rPr lang="en-GB" sz="1900" dirty="0" err="1"/>
              <a:t>sgc</a:t>
            </a:r>
            <a:r>
              <a:rPr lang="en-GB" sz="1900" dirty="0"/>
              <a:t>-open-chemistry-networks) with complete T&amp;Cs.</a:t>
            </a:r>
          </a:p>
          <a:p>
            <a:pPr marL="457200" indent="-457200">
              <a:buAutoNum type="arabicParenR"/>
            </a:pPr>
            <a:r>
              <a:rPr lang="en-GB" sz="1900" dirty="0"/>
              <a:t>Central</a:t>
            </a:r>
            <a:r>
              <a:rPr lang="en-GB" sz="1900" b="1" dirty="0"/>
              <a:t> hub</a:t>
            </a:r>
            <a:r>
              <a:rPr lang="en-GB" sz="1900" dirty="0"/>
              <a:t> up (https://</a:t>
            </a:r>
            <a:r>
              <a:rPr lang="en-GB" sz="1900" dirty="0" err="1"/>
              <a:t>github.com</a:t>
            </a:r>
            <a:r>
              <a:rPr lang="en-GB" sz="1900" dirty="0"/>
              <a:t>/</a:t>
            </a:r>
            <a:r>
              <a:rPr lang="en-GB" sz="1900" dirty="0" err="1"/>
              <a:t>StructuralGenomicsConsortium</a:t>
            </a:r>
            <a:r>
              <a:rPr lang="en-GB" sz="1900" dirty="0"/>
              <a:t>) with first 5 projects. Some busy, some waiting to get started.</a:t>
            </a:r>
          </a:p>
          <a:p>
            <a:pPr marL="457200" indent="-457200">
              <a:buAutoNum type="arabicParenR"/>
            </a:pPr>
            <a:r>
              <a:rPr lang="en-GB" sz="1900" dirty="0"/>
              <a:t>Feature</a:t>
            </a:r>
            <a:r>
              <a:rPr lang="en-GB" sz="1900" b="1" dirty="0"/>
              <a:t> article </a:t>
            </a:r>
            <a:r>
              <a:rPr lang="en-GB" sz="1900" dirty="0"/>
              <a:t>published in Chemistry World (https://</a:t>
            </a:r>
            <a:r>
              <a:rPr lang="en-GB" sz="1900" dirty="0" err="1"/>
              <a:t>www.chemistryworld.com</a:t>
            </a:r>
            <a:r>
              <a:rPr lang="en-GB" sz="1900" dirty="0"/>
              <a:t>/opinion/a-call-for-open-science-student-leaders/4015107.article) about the Sir James Murray Student Champ role (https://</a:t>
            </a:r>
            <a:r>
              <a:rPr lang="en-GB" sz="1900" dirty="0" err="1"/>
              <a:t>github.com</a:t>
            </a:r>
            <a:r>
              <a:rPr lang="en-GB" sz="1900" dirty="0"/>
              <a:t>/</a:t>
            </a:r>
            <a:r>
              <a:rPr lang="en-GB" sz="1900" dirty="0" err="1"/>
              <a:t>mattodd</a:t>
            </a:r>
            <a:r>
              <a:rPr lang="en-GB" sz="1900" dirty="0"/>
              <a:t>/blog/issues/6).</a:t>
            </a:r>
          </a:p>
          <a:p>
            <a:pPr marL="457200" indent="-457200">
              <a:buFontTx/>
              <a:buAutoNum type="arabicParenR"/>
            </a:pPr>
            <a:r>
              <a:rPr lang="en-GB" sz="1900" dirty="0"/>
              <a:t>Project 2 (RBBP4) recruited Pharma Champion (</a:t>
            </a:r>
            <a:r>
              <a:rPr lang="en-GB" sz="1900" b="1" dirty="0"/>
              <a:t>Jamie Scott, AZ</a:t>
            </a:r>
            <a:r>
              <a:rPr lang="en-GB" sz="1900" dirty="0"/>
              <a:t>) and Student Champion (</a:t>
            </a:r>
            <a:r>
              <a:rPr lang="en-GB" sz="1900" dirty="0" err="1"/>
              <a:t>Sumera</a:t>
            </a:r>
            <a:r>
              <a:rPr lang="en-GB" sz="1900" dirty="0"/>
              <a:t> </a:t>
            </a:r>
            <a:r>
              <a:rPr lang="en-GB" sz="1900" dirty="0" err="1"/>
              <a:t>Perveen</a:t>
            </a:r>
            <a:r>
              <a:rPr lang="en-GB" sz="1900" dirty="0"/>
              <a:t>, Toronto). First meeting coming.</a:t>
            </a:r>
          </a:p>
          <a:p>
            <a:pPr marL="457200" indent="-457200">
              <a:buAutoNum type="arabicParenR"/>
            </a:pPr>
            <a:r>
              <a:rPr lang="en-GB" sz="1900" dirty="0"/>
              <a:t>Project 4 (Nsp13) recruited Pharma Champion (</a:t>
            </a:r>
            <a:r>
              <a:rPr lang="en-GB" sz="1900" b="1" dirty="0"/>
              <a:t>James Day, </a:t>
            </a:r>
            <a:r>
              <a:rPr lang="en-GB" sz="1900" b="1" dirty="0" err="1"/>
              <a:t>Astex</a:t>
            </a:r>
            <a:r>
              <a:rPr lang="en-GB" sz="1900" dirty="0"/>
              <a:t>) and Student Champion (Tom Knight, UCL). Weekly project meetings, first overview meeting March 28th.</a:t>
            </a:r>
          </a:p>
          <a:p>
            <a:pPr marL="457200" indent="-457200">
              <a:buAutoNum type="arabicParenR"/>
            </a:pPr>
            <a:r>
              <a:rPr lang="en-GB" sz="1900" dirty="0"/>
              <a:t>First trial </a:t>
            </a:r>
            <a:r>
              <a:rPr lang="en-GB" sz="1900" b="1" dirty="0"/>
              <a:t>advert</a:t>
            </a:r>
            <a:r>
              <a:rPr lang="en-GB" sz="1900" dirty="0"/>
              <a:t> asking for synthesis got lots of attention; following up.</a:t>
            </a:r>
          </a:p>
          <a:p>
            <a:pPr marL="457200" indent="-457200">
              <a:buAutoNum type="arabicParenR"/>
            </a:pPr>
            <a:r>
              <a:rPr lang="en-GB" sz="1900" dirty="0"/>
              <a:t>Discussion with </a:t>
            </a:r>
            <a:r>
              <a:rPr lang="en-GB" sz="1900" dirty="0" err="1"/>
              <a:t>Foldit</a:t>
            </a:r>
            <a:r>
              <a:rPr lang="en-GB" sz="1900" dirty="0"/>
              <a:t> (with Matthieu) about using OCN to source their </a:t>
            </a:r>
            <a:r>
              <a:rPr lang="en-GB" sz="1900" b="1" dirty="0"/>
              <a:t>CACHE</a:t>
            </a:r>
            <a:r>
              <a:rPr lang="en-GB" sz="1900" dirty="0"/>
              <a:t> suggestions.</a:t>
            </a:r>
          </a:p>
          <a:p>
            <a:pPr marL="457200" indent="-457200">
              <a:buAutoNum type="arabicParenR"/>
            </a:pPr>
            <a:r>
              <a:rPr lang="en-GB" sz="1900" dirty="0"/>
              <a:t>Part of </a:t>
            </a:r>
            <a:r>
              <a:rPr lang="en-GB" sz="1900" dirty="0" err="1"/>
              <a:t>AViDD</a:t>
            </a:r>
            <a:r>
              <a:rPr lang="en-GB" sz="1900" dirty="0"/>
              <a:t> </a:t>
            </a:r>
            <a:r>
              <a:rPr lang="en-GB" sz="1900" b="1" dirty="0"/>
              <a:t>grant application</a:t>
            </a:r>
            <a:r>
              <a:rPr lang="en-GB" sz="1900" dirty="0"/>
              <a:t> to NIH for new antivirals.</a:t>
            </a:r>
          </a:p>
          <a:p>
            <a:pPr marL="457200" indent="-457200">
              <a:buAutoNum type="arabicParenR"/>
            </a:pPr>
            <a:endParaRPr lang="en-GB" sz="1900" dirty="0"/>
          </a:p>
          <a:p>
            <a:r>
              <a:rPr lang="en-GB" sz="1900" b="1" i="1" dirty="0">
                <a:solidFill>
                  <a:schemeClr val="accent1">
                    <a:lumMod val="75000"/>
                  </a:schemeClr>
                </a:solidFill>
              </a:rPr>
              <a:t>NEED</a:t>
            </a:r>
          </a:p>
          <a:p>
            <a:pPr marL="457200" indent="-457200">
              <a:buAutoNum type="arabicParenR"/>
            </a:pPr>
            <a:r>
              <a:rPr lang="en-GB" sz="1900" dirty="0"/>
              <a:t>More </a:t>
            </a:r>
            <a:r>
              <a:rPr lang="en-GB" sz="1900" b="1" dirty="0"/>
              <a:t>advertising</a:t>
            </a:r>
            <a:r>
              <a:rPr lang="en-GB" sz="1900" dirty="0"/>
              <a:t>! More social media activity!</a:t>
            </a:r>
          </a:p>
          <a:p>
            <a:pPr marL="457200" indent="-457200">
              <a:buAutoNum type="arabicParenR"/>
            </a:pPr>
            <a:r>
              <a:rPr lang="en-GB" sz="1900" dirty="0"/>
              <a:t>More</a:t>
            </a:r>
            <a:r>
              <a:rPr lang="en-GB" sz="1900" b="1" dirty="0"/>
              <a:t> pharma champs</a:t>
            </a:r>
            <a:r>
              <a:rPr lang="en-GB" sz="1900" dirty="0"/>
              <a:t>, more student champs.</a:t>
            </a:r>
          </a:p>
          <a:p>
            <a:pPr marL="457200" indent="-457200">
              <a:buAutoNum type="arabicParenR"/>
            </a:pPr>
            <a:r>
              <a:rPr lang="en-GB" sz="1900" dirty="0"/>
              <a:t>Project sites for </a:t>
            </a:r>
            <a:r>
              <a:rPr lang="en-GB" sz="1900" b="1" dirty="0"/>
              <a:t>Gates</a:t>
            </a:r>
            <a:r>
              <a:rPr lang="en-GB" sz="1900" dirty="0"/>
              <a:t> targets (</a:t>
            </a:r>
            <a:r>
              <a:rPr lang="en-GB" sz="1900" dirty="0" err="1"/>
              <a:t>Levon</a:t>
            </a:r>
            <a:r>
              <a:rPr lang="en-GB" sz="1900" dirty="0"/>
              <a:t> has joined. Everyone else?).</a:t>
            </a:r>
          </a:p>
          <a:p>
            <a:pPr marL="457200" indent="-457200">
              <a:buAutoNum type="arabicParenR"/>
            </a:pPr>
            <a:r>
              <a:rPr lang="en-GB" sz="1900" dirty="0"/>
              <a:t>Compound Registration System – </a:t>
            </a:r>
            <a:r>
              <a:rPr lang="en-GB" sz="1900" b="1" dirty="0"/>
              <a:t>still not sure of best solution.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D51BBB24-6DC2-1D46-BAE3-F8CA4D6F4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3434" y="4769821"/>
            <a:ext cx="40767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79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4368892" y="268940"/>
            <a:ext cx="34542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>
                <a:solidFill>
                  <a:schemeClr val="accent2"/>
                </a:solidFill>
              </a:rPr>
              <a:t>Current OCN Needs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596918" y="874455"/>
            <a:ext cx="69981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AutoNum type="arabicParenR"/>
            </a:pPr>
            <a:r>
              <a:rPr lang="en-GB" sz="3200" i="1" dirty="0">
                <a:solidFill>
                  <a:schemeClr val="accent1">
                    <a:lumMod val="75000"/>
                  </a:schemeClr>
                </a:solidFill>
              </a:rPr>
              <a:t>PIs and lab researchers to get onto </a:t>
            </a:r>
            <a:r>
              <a:rPr lang="en-GB" sz="3200" b="1" i="1" dirty="0" err="1">
                <a:solidFill>
                  <a:schemeClr val="accent1">
                    <a:lumMod val="75000"/>
                  </a:schemeClr>
                </a:solidFill>
              </a:rPr>
              <a:t>Github</a:t>
            </a:r>
            <a:r>
              <a:rPr lang="en-GB" sz="3200" i="1" dirty="0">
                <a:solidFill>
                  <a:schemeClr val="accent1">
                    <a:lumMod val="75000"/>
                  </a:schemeClr>
                </a:solidFill>
              </a:rPr>
              <a:t> and use open infrastructure</a:t>
            </a:r>
          </a:p>
          <a:p>
            <a:pPr marL="457200" indent="-457200" algn="ctr">
              <a:buAutoNum type="arabicParenR"/>
            </a:pPr>
            <a:endParaRPr lang="en-GB" sz="3200" i="1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 algn="ctr">
              <a:buAutoNum type="arabicParenR"/>
            </a:pPr>
            <a:r>
              <a:rPr lang="en-GB" sz="3200" i="1" dirty="0">
                <a:solidFill>
                  <a:schemeClr val="accent1">
                    <a:lumMod val="75000"/>
                  </a:schemeClr>
                </a:solidFill>
              </a:rPr>
              <a:t>Suggestions/nominations for </a:t>
            </a:r>
            <a:r>
              <a:rPr lang="en-GB" sz="3200" b="1" i="1" dirty="0">
                <a:solidFill>
                  <a:schemeClr val="accent1">
                    <a:lumMod val="75000"/>
                  </a:schemeClr>
                </a:solidFill>
              </a:rPr>
              <a:t>Student and Pharma Champions </a:t>
            </a:r>
          </a:p>
          <a:p>
            <a:pPr marL="457200" indent="-457200" algn="ctr">
              <a:buAutoNum type="arabicParenR"/>
            </a:pPr>
            <a:endParaRPr lang="en-GB" sz="3200" b="1" i="1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 algn="ctr">
              <a:buAutoNum type="arabicParenR"/>
            </a:pPr>
            <a:r>
              <a:rPr lang="en-GB" sz="3200" i="1" dirty="0">
                <a:solidFill>
                  <a:schemeClr val="accent1">
                    <a:lumMod val="75000"/>
                  </a:schemeClr>
                </a:solidFill>
              </a:rPr>
              <a:t>Want to run an </a:t>
            </a:r>
            <a:r>
              <a:rPr lang="en-GB" sz="3200" i="1" dirty="0" err="1">
                <a:solidFill>
                  <a:schemeClr val="accent1">
                    <a:lumMod val="75000"/>
                  </a:schemeClr>
                </a:solidFill>
              </a:rPr>
              <a:t>EUb</a:t>
            </a:r>
            <a:r>
              <a:rPr lang="en-GB" sz="3200" b="1" i="1" dirty="0" err="1">
                <a:solidFill>
                  <a:srgbClr val="FF0000"/>
                </a:solidFill>
              </a:rPr>
              <a:t>OPEN</a:t>
            </a:r>
            <a:r>
              <a:rPr lang="en-GB" sz="3200" i="1" dirty="0">
                <a:solidFill>
                  <a:schemeClr val="accent1">
                    <a:lumMod val="75000"/>
                  </a:schemeClr>
                </a:solidFill>
              </a:rPr>
              <a:t> project?</a:t>
            </a:r>
            <a:endParaRPr lang="en-GB" sz="3200" dirty="0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D51BBB24-6DC2-1D46-BAE3-F8CA4D6F4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649" y="4709460"/>
            <a:ext cx="40767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681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2114217" y="-49824"/>
            <a:ext cx="796371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uLnTx/>
                <a:uFillTx/>
                <a:latin typeface="Calibri"/>
                <a:ea typeface="+mn-ea"/>
                <a:cs typeface="+mn-cs"/>
              </a:rPr>
              <a:t>Open Means Open Throughout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9201" y="1447801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69803" y="6325676"/>
            <a:ext cx="1146981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1" u="none" strike="noStrike" kern="1200" cap="none" spc="0" normalizeH="0" baseline="0" noProof="0" dirty="0">
                <a:ln>
                  <a:noFill/>
                </a:ln>
                <a:solidFill>
                  <a:srgbClr val="F7964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Students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04102" y="3902282"/>
            <a:ext cx="39920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FF66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Contributions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srgbClr val="FF66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11541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1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Malaria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ACS Cent. Sci.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2016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687;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J. Med. Chem.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2020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63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11585;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J. Org. Chem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2020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85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13438. </a:t>
            </a:r>
            <a:r>
              <a:rPr kumimoji="0" lang="en-US" sz="1400" b="1" i="1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TB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</a:t>
            </a:r>
            <a:r>
              <a:rPr kumimoji="0" lang="cs-CZ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J. Med. </a:t>
            </a:r>
            <a:r>
              <a:rPr kumimoji="0" lang="cs-CZ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Chem</a:t>
            </a:r>
            <a:r>
              <a:rPr kumimoji="0" lang="cs-CZ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cs-CZ" sz="1400" b="1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2018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cs-CZ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61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11327.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1" i="1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Antifungals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</a:t>
            </a:r>
            <a:r>
              <a:rPr kumimoji="0" lang="nb-NO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PLoS</a:t>
            </a:r>
            <a:r>
              <a:rPr kumimoji="0" lang="nb-NO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NTD </a:t>
            </a:r>
            <a:r>
              <a:rPr kumimoji="0" lang="nb-NO" sz="1400" b="1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2018</a:t>
            </a:r>
            <a:r>
              <a:rPr kumimoji="0" lang="nb-NO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nb-NO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12(4)</a:t>
            </a:r>
            <a:r>
              <a:rPr kumimoji="0" lang="nb-NO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e0006437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1" i="1" u="none" strike="noStrike" kern="1200" cap="none" spc="0" normalizeH="0" baseline="0" noProof="0" dirty="0">
                <a:ln>
                  <a:noFill/>
                </a:ln>
                <a:solidFill>
                  <a:srgbClr val="F79646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Platform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Chem. Sci.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2015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6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1614;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Parasitology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2014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141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148.</a:t>
            </a:r>
            <a:r>
              <a:rPr kumimoji="0" lang="cs-CZ" sz="1400" b="1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cs-CZ" sz="1400" b="1" i="1" u="none" strike="noStrike" kern="1200" cap="none" spc="0" normalizeH="0" baseline="0" noProof="0" dirty="0" err="1">
                <a:ln>
                  <a:noFill/>
                </a:ln>
                <a:solidFill>
                  <a:srgbClr val="F79646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Laws</a:t>
            </a:r>
            <a:r>
              <a:rPr kumimoji="0" lang="cs-CZ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</a:t>
            </a:r>
            <a:r>
              <a:rPr kumimoji="0" lang="cs-CZ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ChemMedChem</a:t>
            </a:r>
            <a:r>
              <a:rPr kumimoji="0" lang="cs-CZ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cs-CZ" sz="1400" b="1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2019</a:t>
            </a:r>
            <a:r>
              <a:rPr kumimoji="0" lang="cs-CZ" sz="1400" b="0" i="1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14, 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1804.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41646" y="3837866"/>
            <a:ext cx="2911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Components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srgbClr val="008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922734" y="6325676"/>
            <a:ext cx="1459053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1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Community</a:t>
            </a:r>
          </a:p>
        </p:txBody>
      </p:sp>
      <p:pic>
        <p:nvPicPr>
          <p:cNvPr id="16" name="Picture 15" descr="oc-2016-000863_00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003" y="932723"/>
            <a:ext cx="9801199" cy="2112235"/>
          </a:xfrm>
          <a:prstGeom prst="rect">
            <a:avLst/>
          </a:prstGeom>
          <a:effectLst>
            <a:glow rad="101600">
              <a:schemeClr val="tx1">
                <a:lumMod val="65000"/>
                <a:alpha val="75000"/>
              </a:schemeClr>
            </a:glow>
          </a:effectLst>
        </p:spPr>
      </p:pic>
      <p:pic>
        <p:nvPicPr>
          <p:cNvPr id="5" name="Picture 4" descr="Screen Shot 2019-07-24 at 10.42.5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92" y="4379548"/>
            <a:ext cx="1676393" cy="1834936"/>
          </a:xfrm>
          <a:prstGeom prst="rect">
            <a:avLst/>
          </a:prstGeom>
          <a:effectLst>
            <a:glow rad="101600">
              <a:srgbClr val="008000">
                <a:alpha val="75000"/>
              </a:srgbClr>
            </a:glow>
          </a:effectLst>
        </p:spPr>
      </p:pic>
      <p:sp>
        <p:nvSpPr>
          <p:cNvPr id="8" name="TextBox 7"/>
          <p:cNvSpPr txBox="1"/>
          <p:nvPr/>
        </p:nvSpPr>
        <p:spPr>
          <a:xfrm>
            <a:off x="301197" y="6247633"/>
            <a:ext cx="1606023" cy="624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09585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1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Laboratory Notebooks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934681" y="6247633"/>
            <a:ext cx="2069739" cy="624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09585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1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Public To Do Lists/Discussion</a:t>
            </a:r>
          </a:p>
        </p:txBody>
      </p:sp>
      <p:pic>
        <p:nvPicPr>
          <p:cNvPr id="19" name="Picture 18" descr="Screen Shot 2019-07-24 at 10.46.1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664" y="4382263"/>
            <a:ext cx="1968057" cy="1832220"/>
          </a:xfrm>
          <a:prstGeom prst="rect">
            <a:avLst/>
          </a:prstGeom>
          <a:effectLst>
            <a:glow rad="101600">
              <a:srgbClr val="008000">
                <a:alpha val="75000"/>
              </a:srgbClr>
            </a:glow>
          </a:effectLst>
        </p:spPr>
      </p:pic>
      <p:pic>
        <p:nvPicPr>
          <p:cNvPr id="20" name="Picture 19" descr="Screen Shot 2019-07-24 at 10.47.23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600" y="4382263"/>
            <a:ext cx="1589957" cy="1832221"/>
          </a:xfrm>
          <a:prstGeom prst="rect">
            <a:avLst/>
          </a:prstGeom>
          <a:effectLst>
            <a:glow rad="101600">
              <a:srgbClr val="008000">
                <a:alpha val="75000"/>
              </a:srgbClr>
            </a:glow>
          </a:effectLst>
        </p:spPr>
      </p:pic>
      <p:sp>
        <p:nvSpPr>
          <p:cNvPr id="21" name="TextBox 20"/>
          <p:cNvSpPr txBox="1"/>
          <p:nvPr/>
        </p:nvSpPr>
        <p:spPr>
          <a:xfrm>
            <a:off x="4202587" y="6325676"/>
            <a:ext cx="1376787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1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Open Data</a:t>
            </a:r>
          </a:p>
        </p:txBody>
      </p:sp>
      <p:pic>
        <p:nvPicPr>
          <p:cNvPr id="22" name="Picture 21" descr="Screen Shot 2019-07-24 at 10.53.11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154" y="4379548"/>
            <a:ext cx="1650540" cy="1834937"/>
          </a:xfrm>
          <a:prstGeom prst="rect">
            <a:avLst/>
          </a:prstGeom>
          <a:effectLst>
            <a:glow rad="101600">
              <a:srgbClr val="008000">
                <a:alpha val="75000"/>
              </a:srgbClr>
            </a:glow>
          </a:effectLst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7992" y="4421804"/>
            <a:ext cx="1834393" cy="1792681"/>
          </a:xfrm>
          <a:prstGeom prst="rect">
            <a:avLst/>
          </a:prstGeom>
          <a:effectLst>
            <a:glow rad="101600">
              <a:schemeClr val="accent6">
                <a:alpha val="75000"/>
              </a:schemeClr>
            </a:glow>
          </a:effectLst>
        </p:spPr>
      </p:pic>
      <p:sp>
        <p:nvSpPr>
          <p:cNvPr id="23" name="TextBox 22"/>
          <p:cNvSpPr txBox="1"/>
          <p:nvPr/>
        </p:nvSpPr>
        <p:spPr>
          <a:xfrm>
            <a:off x="10573913" y="6325676"/>
            <a:ext cx="1058303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33" b="0" i="1" u="none" strike="noStrike" kern="1200" cap="none" spc="0" normalizeH="0" baseline="0" noProof="0" dirty="0" err="1">
                <a:ln>
                  <a:noFill/>
                </a:ln>
                <a:solidFill>
                  <a:srgbClr val="F7964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Pharma</a:t>
            </a:r>
            <a:endParaRPr kumimoji="0" lang="en-US" sz="2133" b="0" i="0" u="none" strike="noStrike" kern="1200" cap="none" spc="0" normalizeH="0" baseline="0" noProof="0" dirty="0">
              <a:ln>
                <a:noFill/>
              </a:ln>
              <a:solidFill>
                <a:srgbClr val="F7964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9970997" y="6551379"/>
            <a:ext cx="504401" cy="0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Students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948" y="4421804"/>
            <a:ext cx="1700193" cy="1792681"/>
          </a:xfrm>
          <a:prstGeom prst="rect">
            <a:avLst/>
          </a:prstGeom>
          <a:effectLst>
            <a:glow rad="101600">
              <a:schemeClr val="accent6">
                <a:alpha val="75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749771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1020821" y="155149"/>
            <a:ext cx="10150590" cy="61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algn="ctr" defTabSz="609555">
              <a:defRPr/>
            </a:pPr>
            <a:r>
              <a:rPr lang="en-US" sz="3200" b="1" dirty="0">
                <a:solidFill>
                  <a:srgbClr val="1F497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Multiple Components Learned from Projects over 15 Years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688075" y="951612"/>
            <a:ext cx="29077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Parent SGC website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Not community curated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Lists targets, status, rationale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RULES and LICENCE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Links out to project hubs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42856" y="4910061"/>
            <a:ext cx="448481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SGC Chemistry Networks Social Media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Used by SGC admin, probe leads, contributors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Disseminates new results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Sends out community requests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Advertises through fun posts of contributors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04255" y="2578420"/>
            <a:ext cx="42754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Probe Hubs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Managed by 1) science leads; 2) community; 3) industry mentor; </a:t>
            </a:r>
          </a:p>
          <a:p>
            <a:pPr algn="ctr" defTabSz="914377">
              <a:defRPr/>
            </a:pPr>
            <a:r>
              <a:rPr lang="en-US" i="1" dirty="0">
                <a:solidFill>
                  <a:prstClr val="black"/>
                </a:solidFill>
                <a:latin typeface="Calibri"/>
              </a:rPr>
              <a:t>4) Student Champion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Includes: project status suitable for outsiders, To Do Lists, discussion forum, file store </a:t>
            </a:r>
            <a:r>
              <a:rPr lang="en-US" dirty="0" err="1">
                <a:solidFill>
                  <a:prstClr val="black"/>
                </a:solidFill>
                <a:latin typeface="Calibri"/>
              </a:rPr>
              <a:t>etc</a:t>
            </a: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8009" y="2151940"/>
            <a:ext cx="382547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Raw Data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Managed by individuals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Electronic Lab Notebooks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Essential criteria: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1) Openness/</a:t>
            </a:r>
            <a:r>
              <a:rPr lang="en-US" dirty="0" err="1">
                <a:solidFill>
                  <a:prstClr val="black"/>
                </a:solidFill>
                <a:latin typeface="Calibri"/>
              </a:rPr>
              <a:t>licence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; 2) Completeness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3) Permanence; 4) Machine readability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222527" y="2172293"/>
            <a:ext cx="39154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Living Paper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Hosted by a journal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New version released upon milestones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Cleanest version of Project Status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Maintains authorship list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Incentivizes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(We’ve a journal interested)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3530" y="4780191"/>
            <a:ext cx="30097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Monthly Science Meetings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Each project.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Open to all.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Zoom, recorded.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Placed on </a:t>
            </a:r>
            <a:r>
              <a:rPr lang="en-US" dirty="0" err="1">
                <a:solidFill>
                  <a:prstClr val="black"/>
                </a:solidFill>
                <a:latin typeface="Calibri"/>
              </a:rPr>
              <a:t>Youtube</a:t>
            </a:r>
            <a:endParaRPr lang="en-US" dirty="0">
              <a:solidFill>
                <a:prstClr val="black"/>
              </a:solidFill>
              <a:latin typeface="Calibri"/>
            </a:endParaRP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Linked to Action Items on Hub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297869" y="4765862"/>
            <a:ext cx="385137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defRPr/>
            </a:pPr>
            <a:r>
              <a:rPr lang="en-US" b="1" dirty="0">
                <a:solidFill>
                  <a:prstClr val="black"/>
                </a:solidFill>
                <a:latin typeface="Calibri"/>
              </a:rPr>
              <a:t>Publicity/Outreach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Promoting project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Route to donations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Logo: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“</a:t>
            </a:r>
            <a:r>
              <a:rPr lang="en-US" i="1" dirty="0">
                <a:solidFill>
                  <a:prstClr val="black"/>
                </a:solidFill>
                <a:latin typeface="Calibri"/>
              </a:rPr>
              <a:t>Proudly Partnering with the SGC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”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</a:rPr>
              <a:t>(click here to find out what this means)</a:t>
            </a:r>
          </a:p>
          <a:p>
            <a:pPr algn="ctr" defTabSz="914377">
              <a:defRPr/>
            </a:pPr>
            <a:r>
              <a:rPr lang="en-US" dirty="0">
                <a:solidFill>
                  <a:prstClr val="black"/>
                </a:solidFill>
                <a:latin typeface="Calibri"/>
                <a:sym typeface="Wingdings"/>
              </a:rPr>
              <a:t> Page of terms</a:t>
            </a: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675177" y="951611"/>
            <a:ext cx="2933579" cy="1477328"/>
          </a:xfrm>
          <a:prstGeom prst="roundRect">
            <a:avLst/>
          </a:prstGeom>
          <a:noFill/>
          <a:ln w="22225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39837" y="2151941"/>
            <a:ext cx="3881817" cy="1754327"/>
          </a:xfrm>
          <a:prstGeom prst="roundRect">
            <a:avLst/>
          </a:prstGeom>
          <a:noFill/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4025240" y="2611130"/>
            <a:ext cx="4233457" cy="1998615"/>
          </a:xfrm>
          <a:prstGeom prst="roundRect">
            <a:avLst/>
          </a:prstGeom>
          <a:noFill/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8258496" y="2151939"/>
            <a:ext cx="3843520" cy="1998615"/>
          </a:xfrm>
          <a:prstGeom prst="roundRect">
            <a:avLst/>
          </a:prstGeom>
          <a:noFill/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39837" y="4668702"/>
            <a:ext cx="3864419" cy="2026957"/>
          </a:xfrm>
          <a:prstGeom prst="roundRect">
            <a:avLst/>
          </a:prstGeom>
          <a:noFill/>
          <a:ln w="2222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4008748" y="4947019"/>
            <a:ext cx="4353037" cy="1435316"/>
          </a:xfrm>
          <a:prstGeom prst="roundRect">
            <a:avLst/>
          </a:prstGeom>
          <a:noFill/>
          <a:ln w="2222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8357657" y="4636415"/>
            <a:ext cx="3731799" cy="2160772"/>
          </a:xfrm>
          <a:prstGeom prst="roundRect">
            <a:avLst/>
          </a:prstGeom>
          <a:noFill/>
          <a:ln w="22225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57007C5-94D3-024C-B94D-277C6A59BABD}"/>
              </a:ext>
            </a:extLst>
          </p:cNvPr>
          <p:cNvSpPr/>
          <p:nvPr/>
        </p:nvSpPr>
        <p:spPr>
          <a:xfrm>
            <a:off x="5010326" y="3172798"/>
            <a:ext cx="2205561" cy="817871"/>
          </a:xfrm>
          <a:prstGeom prst="roundRect">
            <a:avLst/>
          </a:prstGeom>
          <a:noFill/>
          <a:ln w="98425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7382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3041814" y="155149"/>
            <a:ext cx="6108585" cy="61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algn="ctr" defTabSz="609555"/>
            <a:r>
              <a:rPr lang="en-US" sz="3200" b="1" dirty="0">
                <a:solidFill>
                  <a:srgbClr val="1F497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Going to Need a Lot of Advertising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9201" y="1447800"/>
            <a:ext cx="246276" cy="400103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pPr defTabSz="914377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A6C9260-A613-8441-AD5B-958D056F8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4999" y="1011219"/>
            <a:ext cx="3987800" cy="5384800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E2598E21-9920-6C45-A98B-25EBB4A43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621" y="1011219"/>
            <a:ext cx="4759212" cy="538479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347E522-CB8F-424A-85D0-A01E6C53AB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683" y="5033544"/>
            <a:ext cx="3464261" cy="1669307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2" name="Picture 1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80019DB-26CE-0246-9987-A7BE63C9B1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2058" y="4153421"/>
            <a:ext cx="5148943" cy="241765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442003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3041814" y="155149"/>
            <a:ext cx="6108585" cy="61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algn="ctr" defTabSz="609555"/>
            <a:r>
              <a:rPr lang="en-US" sz="3200" b="1" dirty="0">
                <a:solidFill>
                  <a:srgbClr val="1F497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Going to Need a Lot of Advertising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9201" y="1447800"/>
            <a:ext cx="246276" cy="400103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pPr defTabSz="914377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A6AD90-DBEA-D743-82EE-279D6BF0D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14" y="1847903"/>
            <a:ext cx="6108374" cy="4018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7BAEC82-9235-1F41-914F-E43A278BF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588" y="1647850"/>
            <a:ext cx="5791198" cy="4343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9454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2491689" y="155149"/>
            <a:ext cx="7208823" cy="61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algn="ctr" defTabSz="609555"/>
            <a:r>
              <a:rPr lang="en-US" sz="3200" b="1" dirty="0">
                <a:solidFill>
                  <a:srgbClr val="1F497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Open Chemistry Networks Landing Pages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9201" y="1447800"/>
            <a:ext cx="246276" cy="400103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pPr defTabSz="914377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31D7356-8E84-6D48-AD9E-9BA97053A96C}"/>
              </a:ext>
            </a:extLst>
          </p:cNvPr>
          <p:cNvSpPr txBox="1"/>
          <p:nvPr/>
        </p:nvSpPr>
        <p:spPr>
          <a:xfrm>
            <a:off x="5791284" y="4420359"/>
            <a:ext cx="5611919" cy="1107990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/>
          <a:p>
            <a:pPr algn="ctr" defTabSz="609555"/>
            <a:r>
              <a:rPr lang="en-US" sz="2400" b="1" dirty="0" err="1">
                <a:solidFill>
                  <a:srgbClr val="C0504D">
                    <a:lumMod val="60000"/>
                    <a:lumOff val="40000"/>
                  </a:srgbClr>
                </a:solidFill>
                <a:latin typeface="Calibri"/>
              </a:rPr>
              <a:t>Github</a:t>
            </a:r>
            <a:endParaRPr lang="en-US" sz="2000" dirty="0">
              <a:solidFill>
                <a:srgbClr val="4F81BD"/>
              </a:solidFill>
              <a:latin typeface="Calibri"/>
            </a:endParaRP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Scientific hub, collaborative interactions</a:t>
            </a: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https://</a:t>
            </a:r>
            <a:r>
              <a:rPr lang="en-US" sz="2000" dirty="0" err="1">
                <a:solidFill>
                  <a:srgbClr val="4F81BD"/>
                </a:solidFill>
                <a:latin typeface="Calibri"/>
              </a:rPr>
              <a:t>github.com</a:t>
            </a:r>
            <a:r>
              <a:rPr lang="en-US" sz="2000" dirty="0">
                <a:solidFill>
                  <a:srgbClr val="4F81BD"/>
                </a:solidFill>
                <a:latin typeface="Calibri"/>
              </a:rPr>
              <a:t>/</a:t>
            </a:r>
            <a:r>
              <a:rPr lang="en-US" sz="2000" dirty="0" err="1">
                <a:solidFill>
                  <a:srgbClr val="4F81BD"/>
                </a:solidFill>
                <a:latin typeface="Calibri"/>
              </a:rPr>
              <a:t>StructuralGenomicsConsortium</a:t>
            </a:r>
            <a:endParaRPr lang="en-US" sz="2000" dirty="0">
              <a:solidFill>
                <a:srgbClr val="4F81BD"/>
              </a:solidFill>
              <a:latin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9CBD15-D872-5341-BE3D-505255DF3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843" y="1511034"/>
            <a:ext cx="4764799" cy="2843855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17A3012-766A-1949-928E-9C833A9BF4D3}"/>
              </a:ext>
            </a:extLst>
          </p:cNvPr>
          <p:cNvSpPr txBox="1"/>
          <p:nvPr/>
        </p:nvSpPr>
        <p:spPr>
          <a:xfrm>
            <a:off x="1612774" y="1343590"/>
            <a:ext cx="3193144" cy="1415766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/>
          <a:p>
            <a:pPr algn="ctr" defTabSz="609555"/>
            <a:r>
              <a:rPr lang="en-US" sz="2400" b="1" dirty="0">
                <a:solidFill>
                  <a:srgbClr val="C0504D">
                    <a:lumMod val="60000"/>
                    <a:lumOff val="40000"/>
                  </a:srgbClr>
                </a:solidFill>
                <a:latin typeface="Calibri"/>
              </a:rPr>
              <a:t>SGC Home</a:t>
            </a:r>
            <a:endParaRPr lang="en-US" sz="2000" dirty="0">
              <a:solidFill>
                <a:srgbClr val="4F81BD"/>
              </a:solidFill>
              <a:latin typeface="Calibri"/>
            </a:endParaRP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Landing Page</a:t>
            </a: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FAQs</a:t>
            </a:r>
          </a:p>
          <a:p>
            <a:pPr algn="ctr" defTabSz="609555"/>
            <a:r>
              <a:rPr lang="en-US" sz="2000" dirty="0">
                <a:solidFill>
                  <a:srgbClr val="4F81BD"/>
                </a:solidFill>
                <a:latin typeface="Calibri"/>
              </a:rPr>
              <a:t>T&amp;Cs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0A4A9EC-0929-E144-B857-2B9A60830F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2774" y="2759356"/>
            <a:ext cx="3354531" cy="3943495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25865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2853482" y="155149"/>
            <a:ext cx="6485227" cy="61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algn="ctr" defTabSz="609555"/>
            <a:r>
              <a:rPr lang="en-US" sz="3200" b="1" dirty="0">
                <a:solidFill>
                  <a:srgbClr val="1F497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Each Target has its own “Repository”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9201" y="1447800"/>
            <a:ext cx="246276" cy="400103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pPr defTabSz="914377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46E9CF0-CACA-9943-91EE-222456E43972}"/>
              </a:ext>
            </a:extLst>
          </p:cNvPr>
          <p:cNvSpPr txBox="1"/>
          <p:nvPr/>
        </p:nvSpPr>
        <p:spPr>
          <a:xfrm>
            <a:off x="279095" y="6348242"/>
            <a:ext cx="11633812" cy="400103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/>
          <a:p>
            <a:pPr algn="ctr" defTabSz="609555"/>
            <a:r>
              <a:rPr lang="en-US" dirty="0">
                <a:solidFill>
                  <a:srgbClr val="4F81BD"/>
                </a:solidFill>
                <a:latin typeface="Calibri"/>
              </a:rPr>
              <a:t>https://</a:t>
            </a:r>
            <a:r>
              <a:rPr lang="en-US" dirty="0" err="1">
                <a:solidFill>
                  <a:srgbClr val="4F81BD"/>
                </a:solidFill>
                <a:latin typeface="Calibri"/>
              </a:rPr>
              <a:t>github.com</a:t>
            </a:r>
            <a:r>
              <a:rPr lang="en-US" dirty="0">
                <a:solidFill>
                  <a:srgbClr val="4F81BD"/>
                </a:solidFill>
                <a:latin typeface="Calibri"/>
              </a:rPr>
              <a:t>/</a:t>
            </a:r>
            <a:r>
              <a:rPr lang="en-US" dirty="0" err="1">
                <a:solidFill>
                  <a:srgbClr val="4F81BD"/>
                </a:solidFill>
                <a:latin typeface="Calibri"/>
              </a:rPr>
              <a:t>StructuralGenomicsConsortium</a:t>
            </a:r>
            <a:r>
              <a:rPr lang="en-US" dirty="0">
                <a:solidFill>
                  <a:srgbClr val="4F81BD"/>
                </a:solidFill>
                <a:latin typeface="Calibri"/>
              </a:rPr>
              <a:t>/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4F4A415-7D63-B143-91C1-C5C5BCB77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386" y="901634"/>
            <a:ext cx="5538671" cy="547185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53277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2801162" y="155149"/>
            <a:ext cx="6589871" cy="61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algn="ctr" defTabSz="609555"/>
            <a:r>
              <a:rPr lang="en-US" sz="3200" b="1" dirty="0">
                <a:solidFill>
                  <a:srgbClr val="1F497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Sir James Murray Student Champions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9201" y="1447800"/>
            <a:ext cx="246276" cy="400103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pPr defTabSz="914377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46E9CF0-CACA-9943-91EE-222456E43972}"/>
              </a:ext>
            </a:extLst>
          </p:cNvPr>
          <p:cNvSpPr txBox="1"/>
          <p:nvPr/>
        </p:nvSpPr>
        <p:spPr>
          <a:xfrm>
            <a:off x="236893" y="6369348"/>
            <a:ext cx="11912907" cy="400103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/>
          <a:p>
            <a:pPr algn="ctr" defTabSz="609555"/>
            <a:r>
              <a:rPr lang="en-US" dirty="0">
                <a:solidFill>
                  <a:srgbClr val="4F81BD"/>
                </a:solidFill>
              </a:rPr>
              <a:t>https://</a:t>
            </a:r>
            <a:r>
              <a:rPr lang="en-US" dirty="0" err="1">
                <a:solidFill>
                  <a:srgbClr val="4F81BD"/>
                </a:solidFill>
              </a:rPr>
              <a:t>github.com</a:t>
            </a:r>
            <a:r>
              <a:rPr lang="en-US" dirty="0">
                <a:solidFill>
                  <a:srgbClr val="4F81BD"/>
                </a:solidFill>
              </a:rPr>
              <a:t>/</a:t>
            </a:r>
            <a:r>
              <a:rPr lang="en-US" dirty="0" err="1">
                <a:solidFill>
                  <a:srgbClr val="4F81BD"/>
                </a:solidFill>
              </a:rPr>
              <a:t>StructuralGenomicsConsortium</a:t>
            </a:r>
            <a:r>
              <a:rPr lang="en-US" dirty="0">
                <a:solidFill>
                  <a:srgbClr val="4F81BD"/>
                </a:solidFill>
              </a:rPr>
              <a:t>/</a:t>
            </a:r>
            <a:r>
              <a:rPr lang="en-US" dirty="0" err="1">
                <a:solidFill>
                  <a:srgbClr val="4F81BD"/>
                </a:solidFill>
              </a:rPr>
              <a:t>Chemistry_TechOps_HowTo</a:t>
            </a:r>
            <a:r>
              <a:rPr lang="en-US" dirty="0">
                <a:solidFill>
                  <a:srgbClr val="4F81BD"/>
                </a:solidFill>
              </a:rPr>
              <a:t>/wiki/Sir-James-Murray-Student-Champions</a:t>
            </a:r>
            <a:endParaRPr lang="en-US" dirty="0">
              <a:solidFill>
                <a:srgbClr val="4F81BD"/>
              </a:solidFill>
              <a:latin typeface="Calibri"/>
            </a:endParaRPr>
          </a:p>
        </p:txBody>
      </p:sp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3388F3-EE99-DD4E-A127-A08076CC3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695" y="1447800"/>
            <a:ext cx="5602475" cy="3351606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3272183-95A5-3041-9CF6-7C34A1E20242}"/>
              </a:ext>
            </a:extLst>
          </p:cNvPr>
          <p:cNvSpPr txBox="1"/>
          <p:nvPr/>
        </p:nvSpPr>
        <p:spPr>
          <a:xfrm>
            <a:off x="867114" y="4852286"/>
            <a:ext cx="4972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GB" sz="1600" i="1" dirty="0" err="1">
                <a:solidFill>
                  <a:schemeClr val="bg1">
                    <a:lumMod val="50000"/>
                  </a:schemeClr>
                </a:solidFill>
              </a:rPr>
              <a:t>www.chemistryworld.com</a:t>
            </a:r>
            <a:r>
              <a:rPr lang="en-GB" sz="1600" i="1" dirty="0">
                <a:solidFill>
                  <a:schemeClr val="bg1">
                    <a:lumMod val="50000"/>
                  </a:schemeClr>
                </a:solidFill>
              </a:rPr>
              <a:t>/opinion/a-call-for-open-science-student-leaders/4015107.article</a:t>
            </a:r>
            <a:endParaRPr lang="en-US" sz="16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7EAB48-2FD3-BE44-A728-ACF94F4DE204}"/>
              </a:ext>
            </a:extLst>
          </p:cNvPr>
          <p:cNvSpPr txBox="1"/>
          <p:nvPr/>
        </p:nvSpPr>
        <p:spPr>
          <a:xfrm>
            <a:off x="6978265" y="2468003"/>
            <a:ext cx="427745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Graduate-level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Doesn’t need to be in lab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Project manager role</a:t>
            </a: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Please forward to potentials</a:t>
            </a:r>
          </a:p>
        </p:txBody>
      </p:sp>
    </p:spTree>
    <p:extLst>
      <p:ext uri="{BB962C8B-B14F-4D97-AF65-F5344CB8AC3E}">
        <p14:creationId xmlns:p14="http://schemas.microsoft.com/office/powerpoint/2010/main" val="609708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Box 3"/>
          <p:cNvSpPr txBox="1">
            <a:spLocks noChangeArrowheads="1"/>
          </p:cNvSpPr>
          <p:nvPr/>
        </p:nvSpPr>
        <p:spPr bwMode="auto">
          <a:xfrm>
            <a:off x="4317093" y="155149"/>
            <a:ext cx="3558016" cy="615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121915" tIns="60957" rIns="121915" bIns="60957">
            <a:prstTxWarp prst="textNoShape">
              <a:avLst/>
            </a:prstTxWarp>
            <a:spAutoFit/>
          </a:bodyPr>
          <a:lstStyle/>
          <a:p>
            <a:pPr algn="ctr" defTabSz="609555"/>
            <a:r>
              <a:rPr lang="en-US" sz="3200" b="1" dirty="0">
                <a:solidFill>
                  <a:srgbClr val="1F497D"/>
                </a:solidFill>
                <a:effectLst>
                  <a:glow rad="101600">
                    <a:prstClr val="white">
                      <a:alpha val="75000"/>
                    </a:prstClr>
                  </a:glow>
                </a:effectLst>
                <a:latin typeface="Calibri"/>
              </a:rPr>
              <a:t>Pharma Champions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9201" y="1447800"/>
            <a:ext cx="246276" cy="400103"/>
          </a:xfrm>
          <a:prstGeom prst="rect">
            <a:avLst/>
          </a:prstGeom>
          <a:noFill/>
        </p:spPr>
        <p:txBody>
          <a:bodyPr wrap="none" lIns="121915" tIns="60957" rIns="121915" bIns="60957" rtlCol="0">
            <a:spAutoFit/>
          </a:bodyPr>
          <a:lstStyle/>
          <a:p>
            <a:pPr defTabSz="914377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white"/>
              </a:solidFill>
              <a:latin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67696" y="836165"/>
            <a:ext cx="10735507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46E9CF0-CACA-9943-91EE-222456E43972}"/>
              </a:ext>
            </a:extLst>
          </p:cNvPr>
          <p:cNvSpPr txBox="1"/>
          <p:nvPr/>
        </p:nvSpPr>
        <p:spPr>
          <a:xfrm>
            <a:off x="236893" y="6369348"/>
            <a:ext cx="11912907" cy="400103"/>
          </a:xfrm>
          <a:prstGeom prst="rect">
            <a:avLst/>
          </a:prstGeom>
          <a:noFill/>
        </p:spPr>
        <p:txBody>
          <a:bodyPr wrap="square" lIns="121915" tIns="60957" rIns="121915" bIns="60957" rtlCol="0">
            <a:spAutoFit/>
          </a:bodyPr>
          <a:lstStyle/>
          <a:p>
            <a:pPr algn="ctr" defTabSz="609555"/>
            <a:r>
              <a:rPr lang="en-US" dirty="0">
                <a:solidFill>
                  <a:srgbClr val="4F81BD"/>
                </a:solidFill>
              </a:rPr>
              <a:t>https://</a:t>
            </a:r>
            <a:r>
              <a:rPr lang="en-US" dirty="0" err="1">
                <a:solidFill>
                  <a:srgbClr val="4F81BD"/>
                </a:solidFill>
              </a:rPr>
              <a:t>github.com</a:t>
            </a:r>
            <a:r>
              <a:rPr lang="en-US" dirty="0">
                <a:solidFill>
                  <a:srgbClr val="4F81BD"/>
                </a:solidFill>
              </a:rPr>
              <a:t>/</a:t>
            </a:r>
            <a:r>
              <a:rPr lang="en-US" dirty="0" err="1">
                <a:solidFill>
                  <a:srgbClr val="4F81BD"/>
                </a:solidFill>
              </a:rPr>
              <a:t>StructuralGenomicsConsortium</a:t>
            </a:r>
            <a:r>
              <a:rPr lang="en-US" dirty="0">
                <a:solidFill>
                  <a:srgbClr val="4F81BD"/>
                </a:solidFill>
              </a:rPr>
              <a:t>/</a:t>
            </a:r>
            <a:r>
              <a:rPr lang="en-US" dirty="0" err="1">
                <a:solidFill>
                  <a:srgbClr val="4F81BD"/>
                </a:solidFill>
              </a:rPr>
              <a:t>Chemistry_TechOps_HowTo</a:t>
            </a:r>
            <a:r>
              <a:rPr lang="en-US" dirty="0">
                <a:solidFill>
                  <a:srgbClr val="4F81BD"/>
                </a:solidFill>
              </a:rPr>
              <a:t>/wiki/Pharma-Industry-Champions</a:t>
            </a:r>
            <a:endParaRPr lang="en-US" dirty="0">
              <a:solidFill>
                <a:srgbClr val="4F81BD"/>
              </a:solid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7EAB48-2FD3-BE44-A728-ACF94F4DE204}"/>
              </a:ext>
            </a:extLst>
          </p:cNvPr>
          <p:cNvSpPr txBox="1"/>
          <p:nvPr/>
        </p:nvSpPr>
        <p:spPr>
          <a:xfrm>
            <a:off x="6315747" y="1847903"/>
            <a:ext cx="369274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One project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3 hours per month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High level strategy role</a:t>
            </a:r>
          </a:p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Please forward to potentials</a:t>
            </a:r>
          </a:p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Feb 2022 recruits: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Jamie Scott, AZ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James Day, </a:t>
            </a:r>
            <a:r>
              <a:rPr lang="en-US" sz="2400" dirty="0" err="1">
                <a:solidFill>
                  <a:schemeClr val="bg1"/>
                </a:solidFill>
              </a:rPr>
              <a:t>Astex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5D0146C8-C025-8F4F-ADB0-F242051A5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5446" y="1018230"/>
            <a:ext cx="3120712" cy="5167080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038735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13455</TotalTime>
  <Words>932</Words>
  <Application>Microsoft Macintosh PowerPoint</Application>
  <PresentationFormat>Widescreen</PresentationFormat>
  <Paragraphs>132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8_Office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Todd, Matthew</dc:creator>
  <cp:lastModifiedBy>Todd, Matthew</cp:lastModifiedBy>
  <cp:revision>37</cp:revision>
  <dcterms:created xsi:type="dcterms:W3CDTF">2021-05-05T08:55:45Z</dcterms:created>
  <dcterms:modified xsi:type="dcterms:W3CDTF">2022-03-15T11:55:02Z</dcterms:modified>
</cp:coreProperties>
</file>

<file path=docProps/thumbnail.jpeg>
</file>